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6" r:id="rId5"/>
    <p:sldId id="277" r:id="rId6"/>
    <p:sldId id="257" r:id="rId7"/>
    <p:sldId id="270" r:id="rId8"/>
    <p:sldId id="258" r:id="rId9"/>
    <p:sldId id="269" r:id="rId10"/>
    <p:sldId id="271" r:id="rId11"/>
    <p:sldId id="272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73" r:id="rId22"/>
    <p:sldId id="268" r:id="rId2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75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C26C-C5BD-4CA7-8BBC-BF6C7C242117}" type="datetimeFigureOut">
              <a:rPr lang="hr-HR" smtClean="0"/>
              <a:t>9.1.2018.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D413-5050-4E72-B89D-B83831592E8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C26C-C5BD-4CA7-8BBC-BF6C7C242117}" type="datetimeFigureOut">
              <a:rPr lang="hr-HR" smtClean="0"/>
              <a:t>9.1.2018.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D413-5050-4E72-B89D-B83831592E8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C26C-C5BD-4CA7-8BBC-BF6C7C242117}" type="datetimeFigureOut">
              <a:rPr lang="hr-HR" smtClean="0"/>
              <a:t>9.1.2018.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D413-5050-4E72-B89D-B83831592E8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C26C-C5BD-4CA7-8BBC-BF6C7C242117}" type="datetimeFigureOut">
              <a:rPr lang="hr-HR" smtClean="0"/>
              <a:t>9.1.2018.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D413-5050-4E72-B89D-B83831592E8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C26C-C5BD-4CA7-8BBC-BF6C7C242117}" type="datetimeFigureOut">
              <a:rPr lang="hr-HR" smtClean="0"/>
              <a:t>9.1.2018.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D413-5050-4E72-B89D-B83831592E8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C26C-C5BD-4CA7-8BBC-BF6C7C242117}" type="datetimeFigureOut">
              <a:rPr lang="hr-HR" smtClean="0"/>
              <a:t>9.1.2018.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D413-5050-4E72-B89D-B83831592E8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C26C-C5BD-4CA7-8BBC-BF6C7C242117}" type="datetimeFigureOut">
              <a:rPr lang="hr-HR" smtClean="0"/>
              <a:t>9.1.2018.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D413-5050-4E72-B89D-B83831592E8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C26C-C5BD-4CA7-8BBC-BF6C7C242117}" type="datetimeFigureOut">
              <a:rPr lang="hr-HR" smtClean="0"/>
              <a:t>9.1.2018.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D413-5050-4E72-B89D-B83831592E8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C26C-C5BD-4CA7-8BBC-BF6C7C242117}" type="datetimeFigureOut">
              <a:rPr lang="hr-HR" smtClean="0"/>
              <a:t>9.1.2018.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D413-5050-4E72-B89D-B83831592E8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C26C-C5BD-4CA7-8BBC-BF6C7C242117}" type="datetimeFigureOut">
              <a:rPr lang="hr-HR" smtClean="0"/>
              <a:t>9.1.2018.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D413-5050-4E72-B89D-B83831592E82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C26C-C5BD-4CA7-8BBC-BF6C7C242117}" type="datetimeFigureOut">
              <a:rPr lang="hr-HR" smtClean="0"/>
              <a:t>9.1.2018.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00D413-5050-4E72-B89D-B83831592E82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00D413-5050-4E72-B89D-B83831592E82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34CC26C-C5BD-4CA7-8BBC-BF6C7C242117}" type="datetimeFigureOut">
              <a:rPr lang="hr-HR" smtClean="0"/>
              <a:t>9.1.2018.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dado.bajci@gmail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36912"/>
            <a:ext cx="8536026" cy="1470025"/>
          </a:xfrm>
        </p:spPr>
        <p:txBody>
          <a:bodyPr/>
          <a:lstStyle/>
          <a:p>
            <a:r>
              <a:rPr lang="hr-HR" sz="4400" b="1" dirty="0" smtClean="0">
                <a:solidFill>
                  <a:schemeClr val="tx1"/>
                </a:solidFill>
              </a:rPr>
              <a:t>Jačanje kapaciteta za doprinos razvoju društvenog poduzetništva</a:t>
            </a:r>
            <a:endParaRPr lang="hr-HR" sz="44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0491" y="6093296"/>
            <a:ext cx="6400800" cy="504056"/>
          </a:xfrm>
        </p:spPr>
        <p:txBody>
          <a:bodyPr/>
          <a:lstStyle/>
          <a:p>
            <a:pPr algn="ctr"/>
            <a:r>
              <a:rPr lang="hr-HR" smtClean="0">
                <a:solidFill>
                  <a:schemeClr val="tx1"/>
                </a:solidFill>
              </a:rPr>
              <a:t>Selce, 14.12.2017</a:t>
            </a:r>
            <a:r>
              <a:rPr lang="hr-HR" dirty="0" smtClean="0">
                <a:solidFill>
                  <a:schemeClr val="tx1"/>
                </a:solidFill>
              </a:rPr>
              <a:t>. godine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2160" y="520245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Braniteljska socijalno-radna zadruga </a:t>
            </a:r>
            <a:r>
              <a:rPr lang="hr-HR" dirty="0" err="1" smtClean="0"/>
              <a:t>Darđanka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7431" y="520245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Pčelarska braniteljska zadruga Tompojevci</a:t>
            </a:r>
            <a:endParaRPr lang="hr-HR" dirty="0"/>
          </a:p>
        </p:txBody>
      </p:sp>
      <p:pic>
        <p:nvPicPr>
          <p:cNvPr id="1028" name="Picture 4" descr="D:\Mladen\DRUŠTVENO PODUZETNIŠTVO\Lenta_element2_A42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86"/>
            <a:ext cx="8316416" cy="222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LOCAL DISC D- ARHIVA\Pictures\logotip TINT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141" y="5013558"/>
            <a:ext cx="2684133" cy="835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40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15665" cy="22191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 </a:t>
            </a:r>
            <a:r>
              <a:rPr lang="hr-HR" dirty="0" smtClean="0"/>
              <a:t>                     Sažetak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2976"/>
            <a:ext cx="7620000" cy="3187824"/>
          </a:xfrm>
        </p:spPr>
        <p:txBody>
          <a:bodyPr/>
          <a:lstStyle/>
          <a:p>
            <a:pPr marL="114300" indent="0">
              <a:buNone/>
            </a:pPr>
            <a:r>
              <a:rPr lang="hr-HR" dirty="0" smtClean="0">
                <a:latin typeface="+mj-lt"/>
              </a:rPr>
              <a:t>Projekt će doprinijeti jačanju kapaciteta i djelovanja zadruga HB kroz specifične edukacijske programe namjenjene poticanju zapošljavanja i samozapošljavanja te povećati radnu konkurentnost nezaposlenih hrvatskih branitelja osiguravajući im nova znanja, vještine i punu podršku u bavljenju društvenim poduzetništvom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2722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15665" cy="22191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 </a:t>
            </a:r>
            <a:r>
              <a:rPr lang="hr-HR" dirty="0" smtClean="0"/>
              <a:t>                     Sažetak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2976"/>
            <a:ext cx="7620000" cy="3187824"/>
          </a:xfrm>
        </p:spPr>
        <p:txBody>
          <a:bodyPr/>
          <a:lstStyle/>
          <a:p>
            <a:pPr marL="114300" indent="0">
              <a:buNone/>
            </a:pPr>
            <a:endParaRPr lang="hr-HR" dirty="0" smtClean="0"/>
          </a:p>
          <a:p>
            <a:pPr marL="114300" indent="0">
              <a:buNone/>
            </a:pPr>
            <a:endParaRPr lang="hr-HR" dirty="0"/>
          </a:p>
          <a:p>
            <a:pPr marL="114300" indent="0">
              <a:buNone/>
            </a:pPr>
            <a:r>
              <a:rPr lang="hr-HR" dirty="0" smtClean="0">
                <a:latin typeface="+mj-lt"/>
              </a:rPr>
              <a:t>Podizanjem svijesti javnosti kroz kampanju djeluje se na podizanje društveno-poduzetničke inicijative, omogućuje bolja suradnja i umrežavanje dionika, te jača interes za društveno poduzetništvo.</a:t>
            </a:r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0014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76200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                  Cilj projekta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9040"/>
            <a:ext cx="7620000" cy="2611760"/>
          </a:xfrm>
        </p:spPr>
        <p:txBody>
          <a:bodyPr/>
          <a:lstStyle/>
          <a:p>
            <a:pPr marL="114300" indent="0">
              <a:buNone/>
            </a:pPr>
            <a:r>
              <a:rPr lang="hr-HR" dirty="0">
                <a:latin typeface="+mj-lt"/>
              </a:rPr>
              <a:t>Jačanje kompetencija i poduzetničkog potencijala kroz radionice, umrežavanje ključnih dionika, informiranje i pružanje podrške </a:t>
            </a:r>
            <a:r>
              <a:rPr lang="hr-HR" dirty="0" smtClean="0">
                <a:latin typeface="+mj-lt"/>
              </a:rPr>
              <a:t>razvoju društvenog kapitala.</a:t>
            </a:r>
            <a:endParaRPr lang="hr-HR" dirty="0">
              <a:latin typeface="+mj-lt"/>
            </a:endParaRPr>
          </a:p>
        </p:txBody>
      </p:sp>
      <p:pic>
        <p:nvPicPr>
          <p:cNvPr id="4" name="Picture 4" descr="D:\Mladen\DRUŠTVENO PODUZETNIŠTVO\Lenta_element2_A42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86"/>
            <a:ext cx="8316416" cy="222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76200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  Vrijednost i trajanje projekta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9040"/>
            <a:ext cx="7620000" cy="2611760"/>
          </a:xfrm>
        </p:spPr>
        <p:txBody>
          <a:bodyPr/>
          <a:lstStyle/>
          <a:p>
            <a:r>
              <a:rPr lang="hr-HR" dirty="0" smtClean="0">
                <a:latin typeface="+mj-lt"/>
              </a:rPr>
              <a:t>Vrijednost projekta – 568.046,40 kn</a:t>
            </a:r>
          </a:p>
          <a:p>
            <a:r>
              <a:rPr lang="hr-HR" dirty="0" smtClean="0">
                <a:latin typeface="+mj-lt"/>
              </a:rPr>
              <a:t>Financiran sredstvima Europskog socijalnog fonda kroz Operativni program „Učinkoviti ljudski potencijali” 2014.-2020. u 100% iznosu</a:t>
            </a:r>
          </a:p>
          <a:p>
            <a:r>
              <a:rPr lang="hr-HR" dirty="0" smtClean="0">
                <a:latin typeface="+mj-lt"/>
              </a:rPr>
              <a:t>Trajanje projekta – 12 mjeseci (1.6.2017. – 31.5.2018.)</a:t>
            </a:r>
            <a:endParaRPr lang="hr-HR" dirty="0">
              <a:latin typeface="+mj-lt"/>
            </a:endParaRPr>
          </a:p>
        </p:txBody>
      </p:sp>
      <p:pic>
        <p:nvPicPr>
          <p:cNvPr id="4" name="Picture 4" descr="D:\Mladen\DRUŠTVENO PODUZETNIŠTVO\Lenta_element2_A42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86"/>
            <a:ext cx="8316416" cy="222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76200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              Elementi projekta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9040"/>
            <a:ext cx="7620000" cy="2611760"/>
          </a:xfrm>
        </p:spPr>
        <p:txBody>
          <a:bodyPr/>
          <a:lstStyle/>
          <a:p>
            <a:r>
              <a:rPr lang="hr-HR" dirty="0" smtClean="0">
                <a:latin typeface="+mj-lt"/>
              </a:rPr>
              <a:t>Jačanje kapaciteta postojećih društvenih poduzeća</a:t>
            </a:r>
          </a:p>
          <a:p>
            <a:r>
              <a:rPr lang="hr-HR" dirty="0" smtClean="0">
                <a:latin typeface="+mj-lt"/>
              </a:rPr>
              <a:t>Unapređenje i stjecanje stručnih i poslovnih sposobnosti i vještina </a:t>
            </a:r>
          </a:p>
          <a:p>
            <a:r>
              <a:rPr lang="hr-HR" dirty="0" smtClean="0">
                <a:latin typeface="+mj-lt"/>
              </a:rPr>
              <a:t>Kampanja za podizanje svijesti javnosti</a:t>
            </a:r>
          </a:p>
          <a:p>
            <a:r>
              <a:rPr lang="hr-HR" dirty="0" smtClean="0">
                <a:latin typeface="+mj-lt"/>
              </a:rPr>
              <a:t>Promidžba i vidljivost</a:t>
            </a:r>
          </a:p>
          <a:p>
            <a:r>
              <a:rPr lang="hr-HR" dirty="0" smtClean="0">
                <a:latin typeface="+mj-lt"/>
              </a:rPr>
              <a:t>Upravljanje projektom i administracija</a:t>
            </a:r>
            <a:endParaRPr lang="hr-HR" dirty="0">
              <a:latin typeface="+mj-lt"/>
            </a:endParaRPr>
          </a:p>
        </p:txBody>
      </p:sp>
      <p:pic>
        <p:nvPicPr>
          <p:cNvPr id="4" name="Picture 4" descr="D:\Mladen\DRUŠTVENO PODUZETNIŠTVO\Lenta_element2_A42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86"/>
            <a:ext cx="8316416" cy="222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84984"/>
            <a:ext cx="7620000" cy="1143000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RADIONICE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4" name="Picture 4" descr="D:\Mladen\DRUŠTVENO PODUZETNIŠTVO\Lenta_element2_A42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86"/>
            <a:ext cx="8316416" cy="222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76200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             RAČUNOVODSTVO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05064"/>
            <a:ext cx="7620000" cy="2611760"/>
          </a:xfrm>
        </p:spPr>
        <p:txBody>
          <a:bodyPr/>
          <a:lstStyle/>
          <a:p>
            <a:pPr marL="114300" indent="0">
              <a:buNone/>
            </a:pPr>
            <a:r>
              <a:rPr lang="hr-HR" dirty="0" smtClean="0">
                <a:latin typeface="+mj-lt"/>
              </a:rPr>
              <a:t>Stručnjak će održati radionicu Računovodstvo </a:t>
            </a:r>
            <a:r>
              <a:rPr lang="hr-HR" dirty="0">
                <a:latin typeface="+mj-lt"/>
              </a:rPr>
              <a:t>koja uključuje praćenje </a:t>
            </a:r>
            <a:r>
              <a:rPr lang="hr-HR" dirty="0" smtClean="0">
                <a:latin typeface="+mj-lt"/>
              </a:rPr>
              <a:t>poslovnih promjena </a:t>
            </a:r>
            <a:r>
              <a:rPr lang="hr-HR" dirty="0">
                <a:latin typeface="+mj-lt"/>
              </a:rPr>
              <a:t>u zadruzi, kontrolu troškova i upravljanje prihoda, porezni okvir RH u vidu </a:t>
            </a:r>
            <a:r>
              <a:rPr lang="hr-HR" dirty="0" smtClean="0">
                <a:latin typeface="+mj-lt"/>
              </a:rPr>
              <a:t>oporezivih </a:t>
            </a:r>
            <a:r>
              <a:rPr lang="pl-PL" dirty="0" smtClean="0">
                <a:latin typeface="+mj-lt"/>
              </a:rPr>
              <a:t>i </a:t>
            </a:r>
            <a:r>
              <a:rPr lang="pl-PL" dirty="0">
                <a:latin typeface="+mj-lt"/>
              </a:rPr>
              <a:t>neoporezivih naknada u zadruzi.</a:t>
            </a:r>
            <a:endParaRPr lang="hr-HR" dirty="0">
              <a:latin typeface="+mj-lt"/>
            </a:endParaRPr>
          </a:p>
        </p:txBody>
      </p:sp>
      <p:pic>
        <p:nvPicPr>
          <p:cNvPr id="4" name="Picture 4" descr="D:\Mladen\DRUŠTVENO PODUZETNIŠTVO\Lenta_element2_A42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86"/>
            <a:ext cx="8316416" cy="222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4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76200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               POSLOVNI PLAN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9040"/>
            <a:ext cx="7620000" cy="2611760"/>
          </a:xfrm>
        </p:spPr>
        <p:txBody>
          <a:bodyPr/>
          <a:lstStyle/>
          <a:p>
            <a:pPr marL="114300" indent="0">
              <a:buNone/>
            </a:pPr>
            <a:r>
              <a:rPr lang="hr-HR" dirty="0" smtClean="0">
                <a:latin typeface="+mj-lt"/>
              </a:rPr>
              <a:t>Stručnjak će održavati edukativne </a:t>
            </a:r>
            <a:r>
              <a:rPr lang="hr-HR" dirty="0">
                <a:latin typeface="+mj-lt"/>
              </a:rPr>
              <a:t>radionice </a:t>
            </a:r>
            <a:r>
              <a:rPr lang="hr-HR" dirty="0" smtClean="0">
                <a:latin typeface="+mj-lt"/>
              </a:rPr>
              <a:t>o poslovnom planiranju </a:t>
            </a:r>
            <a:r>
              <a:rPr lang="hr-HR" dirty="0">
                <a:latin typeface="+mj-lt"/>
              </a:rPr>
              <a:t>kako bi </a:t>
            </a:r>
            <a:r>
              <a:rPr lang="hr-HR" dirty="0" smtClean="0">
                <a:latin typeface="+mj-lt"/>
              </a:rPr>
              <a:t>sudionici naučili sudjelovati u pripremi poslovnog plana te kako bi </a:t>
            </a:r>
            <a:r>
              <a:rPr lang="hr-HR" dirty="0">
                <a:latin typeface="+mj-lt"/>
              </a:rPr>
              <a:t>ojačali svoj kapacitet kroz razvoj </a:t>
            </a:r>
            <a:r>
              <a:rPr lang="hr-HR" dirty="0" smtClean="0">
                <a:latin typeface="+mj-lt"/>
              </a:rPr>
              <a:t>vlastitih poslovnih </a:t>
            </a:r>
            <a:r>
              <a:rPr lang="hr-HR" dirty="0">
                <a:latin typeface="+mj-lt"/>
              </a:rPr>
              <a:t>ideja primjenom društvenog </a:t>
            </a:r>
            <a:r>
              <a:rPr lang="hr-HR" dirty="0" smtClean="0">
                <a:latin typeface="+mj-lt"/>
              </a:rPr>
              <a:t>poduzetništva.</a:t>
            </a:r>
            <a:endParaRPr lang="hr-HR" dirty="0">
              <a:latin typeface="+mj-lt"/>
            </a:endParaRPr>
          </a:p>
        </p:txBody>
      </p:sp>
      <p:pic>
        <p:nvPicPr>
          <p:cNvPr id="4" name="Picture 4" descr="D:\Mladen\DRUŠTVENO PODUZETNIŠTVO\Lenta_element2_A42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86"/>
            <a:ext cx="8316416" cy="222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4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76200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          PRIPREMA PROJEKTA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9040"/>
            <a:ext cx="7620000" cy="2611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r-HR" dirty="0" smtClean="0">
                <a:latin typeface="+mj-lt"/>
              </a:rPr>
              <a:t>Stručnjak će održavati </a:t>
            </a:r>
            <a:r>
              <a:rPr lang="hr-HR" dirty="0">
                <a:latin typeface="+mj-lt"/>
              </a:rPr>
              <a:t>edukativne radionice Priprema projekta </a:t>
            </a:r>
            <a:r>
              <a:rPr lang="hr-HR" dirty="0" smtClean="0">
                <a:latin typeface="+mj-lt"/>
              </a:rPr>
              <a:t>koja </a:t>
            </a:r>
            <a:r>
              <a:rPr lang="hr-HR" dirty="0">
                <a:latin typeface="+mj-lt"/>
              </a:rPr>
              <a:t>uključuje izradu projektnog prijedloga, pripremu i izradu </a:t>
            </a:r>
            <a:r>
              <a:rPr lang="hr-HR" dirty="0" smtClean="0">
                <a:latin typeface="+mj-lt"/>
              </a:rPr>
              <a:t>natječajne dokumentacije </a:t>
            </a:r>
            <a:r>
              <a:rPr lang="hr-HR" dirty="0">
                <a:latin typeface="+mj-lt"/>
              </a:rPr>
              <a:t>kako bi sudionici radionice naučili samostalno pripremati projektne prijedloge </a:t>
            </a:r>
            <a:r>
              <a:rPr lang="hr-HR" dirty="0" smtClean="0">
                <a:latin typeface="+mj-lt"/>
              </a:rPr>
              <a:t>i ojačali </a:t>
            </a:r>
            <a:r>
              <a:rPr lang="hr-HR" dirty="0">
                <a:latin typeface="+mj-lt"/>
              </a:rPr>
              <a:t>svoj kapacitet za bolju apsorpciju EU </a:t>
            </a:r>
            <a:r>
              <a:rPr lang="hr-HR" dirty="0" smtClean="0">
                <a:latin typeface="+mj-lt"/>
              </a:rPr>
              <a:t>fondova.</a:t>
            </a:r>
            <a:endParaRPr lang="hr-HR" dirty="0">
              <a:latin typeface="+mj-lt"/>
            </a:endParaRPr>
          </a:p>
        </p:txBody>
      </p:sp>
      <p:pic>
        <p:nvPicPr>
          <p:cNvPr id="4" name="Picture 4" descr="D:\Mladen\DRUŠTVENO PODUZETNIŠTVO\Lenta_element2_A42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86"/>
            <a:ext cx="8316416" cy="222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4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76200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              PODUZETNIŠTVO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9040"/>
            <a:ext cx="7620000" cy="2611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r-HR" dirty="0" smtClean="0">
                <a:latin typeface="+mj-lt"/>
              </a:rPr>
              <a:t>Stručnjak će provoditi radionice </a:t>
            </a:r>
            <a:r>
              <a:rPr lang="hr-HR" dirty="0">
                <a:latin typeface="+mj-lt"/>
              </a:rPr>
              <a:t>gdje će se učiti osnove poduzetništva – </a:t>
            </a:r>
            <a:r>
              <a:rPr lang="hr-HR" dirty="0" smtClean="0">
                <a:latin typeface="+mj-lt"/>
              </a:rPr>
              <a:t>od ideje </a:t>
            </a:r>
            <a:r>
              <a:rPr lang="hr-HR" dirty="0">
                <a:latin typeface="+mj-lt"/>
              </a:rPr>
              <a:t>do poduzetničkog pothvata, </a:t>
            </a:r>
            <a:r>
              <a:rPr lang="hr-HR" dirty="0" smtClean="0">
                <a:latin typeface="+mj-lt"/>
              </a:rPr>
              <a:t>pomoći će </a:t>
            </a:r>
            <a:r>
              <a:rPr lang="hr-HR" dirty="0">
                <a:latin typeface="+mj-lt"/>
              </a:rPr>
              <a:t>im u realizaciji njihovih ideja primjenom </a:t>
            </a:r>
            <a:r>
              <a:rPr lang="hr-HR" dirty="0" smtClean="0">
                <a:latin typeface="+mj-lt"/>
              </a:rPr>
              <a:t>društvenog poduzetništva</a:t>
            </a:r>
            <a:r>
              <a:rPr lang="hr-HR" dirty="0">
                <a:latin typeface="+mj-lt"/>
              </a:rPr>
              <a:t>, raditi na prepoznavanju potencijala i vještina,osnaživanju i poticanju </a:t>
            </a:r>
            <a:r>
              <a:rPr lang="hr-HR" dirty="0" smtClean="0">
                <a:latin typeface="+mj-lt"/>
              </a:rPr>
              <a:t>usvajanja novih </a:t>
            </a:r>
            <a:r>
              <a:rPr lang="hr-HR" dirty="0">
                <a:latin typeface="+mj-lt"/>
              </a:rPr>
              <a:t>koje će im pomoći u zapošljavanju/samozapošljavanju u okviru </a:t>
            </a:r>
            <a:r>
              <a:rPr lang="hr-HR" dirty="0" smtClean="0">
                <a:latin typeface="+mj-lt"/>
              </a:rPr>
              <a:t>društvenog poduzetništva.</a:t>
            </a:r>
            <a:endParaRPr lang="hr-HR" dirty="0">
              <a:latin typeface="+mj-lt"/>
            </a:endParaRPr>
          </a:p>
        </p:txBody>
      </p:sp>
      <p:pic>
        <p:nvPicPr>
          <p:cNvPr id="4" name="Picture 4" descr="D:\Mladen\DRUŠTVENO PODUZETNIŠTVO\Lenta_element2_A42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86"/>
            <a:ext cx="8316416" cy="222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4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564904"/>
            <a:ext cx="7537648" cy="3835896"/>
          </a:xfrm>
        </p:spPr>
        <p:txBody>
          <a:bodyPr/>
          <a:lstStyle/>
          <a:p>
            <a:pPr marL="114300" indent="0">
              <a:buNone/>
            </a:pPr>
            <a:endParaRPr lang="hr-HR" dirty="0" smtClean="0"/>
          </a:p>
          <a:p>
            <a:pPr marL="114300" indent="0">
              <a:buNone/>
            </a:pPr>
            <a:endParaRPr lang="hr-HR" dirty="0"/>
          </a:p>
          <a:p>
            <a:pPr marL="114300" indent="0">
              <a:buNone/>
            </a:pPr>
            <a:r>
              <a:rPr lang="hr-HR" sz="2400" dirty="0" smtClean="0">
                <a:latin typeface="Cambria" panose="02040503050406030204" pitchFamily="18" charset="0"/>
              </a:rPr>
              <a:t>Rad na terenu kroz Referalni centar II za zadruge hrvatskih branitelja  pokazao je da su među glavnim problemima u zadrugama hrvatskih branitelja i nezaposlenim hrvatskim braniteljima nedovoljna educiranost i informiranost.</a:t>
            </a:r>
            <a:endParaRPr lang="hr-HR" sz="2400" dirty="0">
              <a:latin typeface="Cambria" panose="02040503050406030204" pitchFamily="18" charset="0"/>
            </a:endParaRPr>
          </a:p>
        </p:txBody>
      </p:sp>
      <p:pic>
        <p:nvPicPr>
          <p:cNvPr id="4" name="Picture 4" descr="D:\Mladen\DRUŠTVENO PODUZETNIŠTVO\Lenta_element2_A42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270"/>
            <a:ext cx="8316416" cy="222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099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76200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               ZADRUGARSTVO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9040"/>
            <a:ext cx="7620000" cy="2611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r-HR" dirty="0" smtClean="0">
                <a:latin typeface="+mj-lt"/>
              </a:rPr>
              <a:t>Radionice </a:t>
            </a:r>
            <a:r>
              <a:rPr lang="hr-HR" dirty="0">
                <a:latin typeface="+mj-lt"/>
              </a:rPr>
              <a:t>će obuhvaćati osnove zadrugarstva,razvoj sektora i potreba </a:t>
            </a:r>
            <a:r>
              <a:rPr lang="hr-HR" dirty="0" smtClean="0">
                <a:latin typeface="+mj-lt"/>
              </a:rPr>
              <a:t>zajednice,način pokretanja </a:t>
            </a:r>
            <a:r>
              <a:rPr lang="hr-HR" dirty="0">
                <a:latin typeface="+mj-lt"/>
              </a:rPr>
              <a:t>zadruge i upravljanje istima te mogućnosti za samozapošljavanje putem </a:t>
            </a:r>
            <a:r>
              <a:rPr lang="hr-HR" dirty="0" smtClean="0">
                <a:latin typeface="+mj-lt"/>
              </a:rPr>
              <a:t>društvenog zadrugarstva.</a:t>
            </a:r>
            <a:endParaRPr lang="hr-HR" dirty="0">
              <a:latin typeface="+mj-lt"/>
            </a:endParaRPr>
          </a:p>
        </p:txBody>
      </p:sp>
      <p:pic>
        <p:nvPicPr>
          <p:cNvPr id="4" name="Picture 4" descr="D:\Mladen\DRUŠTVENO PODUZETNIŠTVO\Lenta_element2_A42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86"/>
            <a:ext cx="8316416" cy="222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5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15665" cy="22191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            HVALA </a:t>
            </a:r>
            <a:r>
              <a:rPr lang="hr-HR" dirty="0"/>
              <a:t>NA PAŽNJI!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6992"/>
            <a:ext cx="7620000" cy="304380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hr-HR" dirty="0" smtClean="0"/>
          </a:p>
          <a:p>
            <a:pPr marL="114300" indent="0">
              <a:buNone/>
            </a:pPr>
            <a:r>
              <a:rPr lang="hr-HR" dirty="0" smtClean="0">
                <a:latin typeface="+mj-lt"/>
              </a:rPr>
              <a:t>Pčelarska braniteljska zadruga Tompojevci</a:t>
            </a:r>
          </a:p>
          <a:p>
            <a:pPr marL="114300" indent="0">
              <a:buNone/>
            </a:pPr>
            <a:r>
              <a:rPr lang="hr-HR" dirty="0" smtClean="0">
                <a:latin typeface="+mj-lt"/>
              </a:rPr>
              <a:t>Referalni centar II za zadruge hrvatskih branitelja</a:t>
            </a:r>
          </a:p>
          <a:p>
            <a:pPr marL="114300" indent="0">
              <a:buNone/>
            </a:pPr>
            <a:r>
              <a:rPr lang="hr-HR" dirty="0" smtClean="0">
                <a:latin typeface="+mj-lt"/>
              </a:rPr>
              <a:t>Ministarstva hrvatskih branitelja</a:t>
            </a:r>
          </a:p>
          <a:p>
            <a:pPr marL="114300" indent="0">
              <a:buNone/>
            </a:pPr>
            <a:r>
              <a:rPr lang="hr-HR" dirty="0" smtClean="0">
                <a:latin typeface="+mj-lt"/>
              </a:rPr>
              <a:t>Dalibor Bajči, dipl.iur., upravitelj zadruge i voditelj Centra</a:t>
            </a:r>
          </a:p>
          <a:p>
            <a:pPr marL="114300" indent="0">
              <a:buNone/>
            </a:pPr>
            <a:r>
              <a:rPr lang="hr-HR" dirty="0" smtClean="0">
                <a:latin typeface="+mj-lt"/>
              </a:rPr>
              <a:t>Tel: 032 514 090</a:t>
            </a:r>
          </a:p>
          <a:p>
            <a:pPr marL="114300" indent="0">
              <a:buNone/>
            </a:pPr>
            <a:r>
              <a:rPr lang="hr-HR" dirty="0" smtClean="0">
                <a:latin typeface="+mj-lt"/>
              </a:rPr>
              <a:t>Mob: 099 216 06 30</a:t>
            </a:r>
          </a:p>
          <a:p>
            <a:pPr marL="114300" indent="0">
              <a:buNone/>
            </a:pPr>
            <a:r>
              <a:rPr lang="hr-HR" dirty="0" smtClean="0">
                <a:latin typeface="+mj-lt"/>
              </a:rPr>
              <a:t>E-mail: </a:t>
            </a:r>
            <a:r>
              <a:rPr lang="hr-HR" dirty="0" smtClean="0">
                <a:latin typeface="+mj-lt"/>
                <a:hlinkClick r:id="rId3"/>
              </a:rPr>
              <a:t>dado.bajci@gmail.com</a:t>
            </a:r>
            <a:r>
              <a:rPr lang="hr-HR" dirty="0" smtClean="0">
                <a:latin typeface="+mj-lt"/>
              </a:rPr>
              <a:t>, pbztompojevci@gmail.com</a:t>
            </a:r>
          </a:p>
          <a:p>
            <a:pPr marL="114300" indent="0">
              <a:buNone/>
            </a:pPr>
            <a:endParaRPr lang="hr-HR" dirty="0" smtClean="0"/>
          </a:p>
          <a:p>
            <a:pPr marL="11430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6787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76200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               HVALA NA PAŽNJI!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9040"/>
            <a:ext cx="7620000" cy="2611760"/>
          </a:xfrm>
        </p:spPr>
        <p:txBody>
          <a:bodyPr/>
          <a:lstStyle/>
          <a:p>
            <a:pPr marL="114300" indent="0">
              <a:buNone/>
            </a:pPr>
            <a:r>
              <a:rPr lang="hr-HR" dirty="0" smtClean="0">
                <a:latin typeface="+mj-lt"/>
              </a:rPr>
              <a:t>Ured za međunarodnu suradnju TINTL</a:t>
            </a:r>
          </a:p>
          <a:p>
            <a:pPr marL="114300" indent="0">
              <a:buNone/>
            </a:pPr>
            <a:r>
              <a:rPr lang="hr-HR" dirty="0" smtClean="0">
                <a:latin typeface="+mj-lt"/>
              </a:rPr>
              <a:t>Mladen </a:t>
            </a:r>
            <a:r>
              <a:rPr lang="hr-HR" dirty="0" err="1" smtClean="0">
                <a:latin typeface="+mj-lt"/>
              </a:rPr>
              <a:t>Markešić</a:t>
            </a:r>
            <a:r>
              <a:rPr lang="hr-HR" dirty="0" smtClean="0">
                <a:latin typeface="+mj-lt"/>
              </a:rPr>
              <a:t>, voditelj projekta</a:t>
            </a:r>
          </a:p>
          <a:p>
            <a:pPr marL="114300" indent="0">
              <a:buNone/>
            </a:pPr>
            <a:r>
              <a:rPr lang="hr-HR" dirty="0" smtClean="0">
                <a:latin typeface="+mj-lt"/>
              </a:rPr>
              <a:t>Tel.  032/524 -944</a:t>
            </a:r>
          </a:p>
          <a:p>
            <a:pPr marL="114300" indent="0">
              <a:buNone/>
            </a:pPr>
            <a:r>
              <a:rPr lang="hr-HR" dirty="0" err="1" smtClean="0">
                <a:latin typeface="+mj-lt"/>
              </a:rPr>
              <a:t>Mob</a:t>
            </a:r>
            <a:r>
              <a:rPr lang="hr-HR" dirty="0" smtClean="0">
                <a:latin typeface="+mj-lt"/>
              </a:rPr>
              <a:t>. 098/904-99-90</a:t>
            </a:r>
          </a:p>
          <a:p>
            <a:pPr marL="114300" indent="0">
              <a:buNone/>
            </a:pPr>
            <a:r>
              <a:rPr lang="hr-HR" dirty="0" smtClean="0">
                <a:latin typeface="+mj-lt"/>
              </a:rPr>
              <a:t>E-mail: </a:t>
            </a:r>
            <a:r>
              <a:rPr lang="hr-HR" dirty="0" err="1" smtClean="0">
                <a:latin typeface="+mj-lt"/>
              </a:rPr>
              <a:t>mladen.markesic</a:t>
            </a:r>
            <a:r>
              <a:rPr lang="hr-HR" dirty="0" smtClean="0">
                <a:latin typeface="+mj-lt"/>
              </a:rPr>
              <a:t>@</a:t>
            </a:r>
            <a:r>
              <a:rPr lang="hr-HR" dirty="0" err="1" smtClean="0">
                <a:latin typeface="+mj-lt"/>
              </a:rPr>
              <a:t>gmail.com</a:t>
            </a:r>
            <a:endParaRPr lang="hr-HR" dirty="0">
              <a:latin typeface="+mj-lt"/>
            </a:endParaRPr>
          </a:p>
        </p:txBody>
      </p:sp>
      <p:pic>
        <p:nvPicPr>
          <p:cNvPr id="4" name="Picture 4" descr="D:\Mladen\DRUŠTVENO PODUZETNIŠTVO\Lenta_element2_A42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86"/>
            <a:ext cx="8316416" cy="222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79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7620000" cy="4051920"/>
          </a:xfrm>
        </p:spPr>
        <p:txBody>
          <a:bodyPr/>
          <a:lstStyle/>
          <a:p>
            <a:pPr marL="114300" indent="0" algn="ctr">
              <a:buNone/>
            </a:pPr>
            <a:r>
              <a:rPr lang="hr-HR" sz="3600" dirty="0" smtClean="0">
                <a:latin typeface="Cambria" panose="02040503050406030204" pitchFamily="18" charset="0"/>
              </a:rPr>
              <a:t>Izazovi</a:t>
            </a:r>
          </a:p>
          <a:p>
            <a:pPr marL="114300" indent="0">
              <a:buNone/>
            </a:pPr>
            <a:endParaRPr lang="hr-HR" dirty="0" smtClean="0">
              <a:latin typeface="Cambria" panose="02040503050406030204" pitchFamily="18" charset="0"/>
            </a:endParaRPr>
          </a:p>
          <a:p>
            <a:pPr marL="114300" indent="0">
              <a:buNone/>
            </a:pPr>
            <a:r>
              <a:rPr lang="hr-HR" dirty="0" smtClean="0">
                <a:latin typeface="Cambria" panose="02040503050406030204" pitchFamily="18" charset="0"/>
              </a:rPr>
              <a:t>-  nepoznavanje poreznih zakona</a:t>
            </a:r>
          </a:p>
          <a:p>
            <a:pPr>
              <a:buFontTx/>
              <a:buChar char="-"/>
            </a:pPr>
            <a:r>
              <a:rPr lang="hr-HR" dirty="0" smtClean="0">
                <a:latin typeface="Cambria" panose="02040503050406030204" pitchFamily="18" charset="0"/>
              </a:rPr>
              <a:t>nepoznavanje računovodstvenih propisa</a:t>
            </a:r>
            <a:endParaRPr lang="hr-HR" dirty="0">
              <a:latin typeface="Cambria" panose="02040503050406030204" pitchFamily="18" charset="0"/>
            </a:endParaRPr>
          </a:p>
          <a:p>
            <a:pPr>
              <a:buFontTx/>
              <a:buChar char="-"/>
            </a:pPr>
            <a:r>
              <a:rPr lang="hr-HR" dirty="0" smtClean="0">
                <a:latin typeface="Cambria" panose="02040503050406030204" pitchFamily="18" charset="0"/>
              </a:rPr>
              <a:t>načina poslovnog planiranja</a:t>
            </a:r>
          </a:p>
          <a:p>
            <a:pPr>
              <a:buFontTx/>
              <a:buChar char="-"/>
            </a:pPr>
            <a:r>
              <a:rPr lang="hr-HR" dirty="0" smtClean="0">
                <a:latin typeface="Cambria" panose="02040503050406030204" pitchFamily="18" charset="0"/>
              </a:rPr>
              <a:t>kako i gdje tražiti informaciju</a:t>
            </a:r>
          </a:p>
          <a:p>
            <a:pPr>
              <a:buFontTx/>
              <a:buChar char="-"/>
            </a:pPr>
            <a:r>
              <a:rPr lang="hr-HR" dirty="0" smtClean="0">
                <a:latin typeface="Cambria" panose="02040503050406030204" pitchFamily="18" charset="0"/>
              </a:rPr>
              <a:t>na što obratiti pozornost</a:t>
            </a:r>
          </a:p>
          <a:p>
            <a:pPr marL="114300" indent="0">
              <a:buNone/>
            </a:pPr>
            <a:r>
              <a:rPr lang="hr-HR" dirty="0" smtClean="0">
                <a:latin typeface="Cambria" panose="02040503050406030204" pitchFamily="18" charset="0"/>
              </a:rPr>
              <a:t>-  koja su moja prava i obveze</a:t>
            </a:r>
            <a:endParaRPr lang="hr-HR" dirty="0">
              <a:latin typeface="Cambria" panose="02040503050406030204" pitchFamily="18" charset="0"/>
            </a:endParaRPr>
          </a:p>
        </p:txBody>
      </p:sp>
      <p:pic>
        <p:nvPicPr>
          <p:cNvPr id="4" name="Picture 4" descr="D:\Mladen\DRUŠTVENO PODUZETNIŠTVO\Lenta_element2_A42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270"/>
            <a:ext cx="8316416" cy="222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149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4" descr="D:\Mladen\DRUŠTVENO PODUZETNIŠTVO\Lenta_element2_A42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08536"/>
            <a:ext cx="8136904" cy="217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448054"/>
            <a:ext cx="7620000" cy="3952745"/>
          </a:xfrm>
        </p:spPr>
        <p:txBody>
          <a:bodyPr/>
          <a:lstStyle/>
          <a:p>
            <a:pPr marL="114300" indent="0" algn="ctr">
              <a:buNone/>
            </a:pPr>
            <a:r>
              <a:rPr lang="hr-HR" sz="3600" dirty="0" smtClean="0">
                <a:latin typeface="Cambria" panose="02040503050406030204" pitchFamily="18" charset="0"/>
              </a:rPr>
              <a:t>Prilika</a:t>
            </a:r>
          </a:p>
          <a:p>
            <a:endParaRPr lang="hr-HR" dirty="0"/>
          </a:p>
          <a:p>
            <a:r>
              <a:rPr lang="hr-HR" dirty="0" smtClean="0">
                <a:latin typeface="Cambria" panose="02040503050406030204" pitchFamily="18" charset="0"/>
              </a:rPr>
              <a:t>01.07.2016. objavljen je otvoreni poziv na dostavu projektnih prijedloga</a:t>
            </a:r>
          </a:p>
          <a:p>
            <a:r>
              <a:rPr lang="hr-HR" dirty="0" smtClean="0">
                <a:latin typeface="Cambria" panose="02040503050406030204" pitchFamily="18" charset="0"/>
              </a:rPr>
              <a:t>Operativni program „Učinkoviti ljudski potencijali” 2014.-2020.</a:t>
            </a:r>
          </a:p>
          <a:p>
            <a:r>
              <a:rPr lang="hr-HR" dirty="0" smtClean="0">
                <a:latin typeface="Cambria" panose="02040503050406030204" pitchFamily="18" charset="0"/>
              </a:rPr>
              <a:t>Europski socijalni fond</a:t>
            </a:r>
          </a:p>
          <a:p>
            <a:r>
              <a:rPr lang="hr-HR" dirty="0" smtClean="0">
                <a:latin typeface="Cambria" panose="02040503050406030204" pitchFamily="18" charset="0"/>
              </a:rPr>
              <a:t>Područje: socijalna uključenost</a:t>
            </a:r>
          </a:p>
          <a:p>
            <a:r>
              <a:rPr lang="hr-HR" dirty="0" smtClean="0">
                <a:latin typeface="Cambria" panose="02040503050406030204" pitchFamily="18" charset="0"/>
              </a:rPr>
              <a:t>Zatvoren 23.09.2016.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991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348880"/>
            <a:ext cx="7537648" cy="4051920"/>
          </a:xfrm>
        </p:spPr>
        <p:txBody>
          <a:bodyPr/>
          <a:lstStyle/>
          <a:p>
            <a:pPr marL="114300" indent="0" algn="ctr">
              <a:buNone/>
            </a:pPr>
            <a:r>
              <a:rPr lang="hr-HR" sz="3600" dirty="0" smtClean="0">
                <a:latin typeface="+mj-lt"/>
              </a:rPr>
              <a:t>Prepreke</a:t>
            </a:r>
          </a:p>
          <a:p>
            <a:endParaRPr lang="hr-HR" dirty="0"/>
          </a:p>
          <a:p>
            <a:pPr marL="114300" indent="0">
              <a:buNone/>
            </a:pPr>
            <a:endParaRPr lang="hr-HR" dirty="0"/>
          </a:p>
          <a:p>
            <a:r>
              <a:rPr lang="hr-HR" dirty="0" smtClean="0">
                <a:latin typeface="Cambria" panose="02040503050406030204" pitchFamily="18" charset="0"/>
              </a:rPr>
              <a:t>višestruke izmjene natječajne dokumentacije</a:t>
            </a:r>
          </a:p>
          <a:p>
            <a:r>
              <a:rPr lang="hr-HR" dirty="0">
                <a:latin typeface="Cambria" panose="02040503050406030204" pitchFamily="18" charset="0"/>
              </a:rPr>
              <a:t>p</a:t>
            </a:r>
            <a:r>
              <a:rPr lang="hr-HR" dirty="0" smtClean="0">
                <a:latin typeface="Cambria" panose="02040503050406030204" pitchFamily="18" charset="0"/>
              </a:rPr>
              <a:t>rva izmjena 04.08.2016. godine</a:t>
            </a:r>
          </a:p>
          <a:p>
            <a:r>
              <a:rPr lang="hr-HR" dirty="0">
                <a:latin typeface="Cambria" panose="02040503050406030204" pitchFamily="18" charset="0"/>
              </a:rPr>
              <a:t>d</a:t>
            </a:r>
            <a:r>
              <a:rPr lang="hr-HR" dirty="0" smtClean="0">
                <a:latin typeface="Cambria" panose="02040503050406030204" pitchFamily="18" charset="0"/>
              </a:rPr>
              <a:t>ruga izmjena 13.09.2016. godine</a:t>
            </a:r>
          </a:p>
          <a:p>
            <a:r>
              <a:rPr lang="hr-HR" dirty="0">
                <a:latin typeface="Cambria" panose="02040503050406030204" pitchFamily="18" charset="0"/>
              </a:rPr>
              <a:t>d</a:t>
            </a:r>
            <a:r>
              <a:rPr lang="hr-HR" dirty="0" smtClean="0">
                <a:latin typeface="Cambria" panose="02040503050406030204" pitchFamily="18" charset="0"/>
              </a:rPr>
              <a:t>okazivanje da smo društveni poduzetnik </a:t>
            </a:r>
          </a:p>
          <a:p>
            <a:r>
              <a:rPr lang="hr-HR" dirty="0">
                <a:latin typeface="Cambria" panose="02040503050406030204" pitchFamily="18" charset="0"/>
              </a:rPr>
              <a:t>o</a:t>
            </a:r>
            <a:r>
              <a:rPr lang="hr-HR" dirty="0" smtClean="0">
                <a:latin typeface="Cambria" panose="02040503050406030204" pitchFamily="18" charset="0"/>
              </a:rPr>
              <a:t>bjašnjavanje</a:t>
            </a:r>
          </a:p>
          <a:p>
            <a:r>
              <a:rPr lang="hr-HR" dirty="0" smtClean="0">
                <a:latin typeface="Cambria" panose="02040503050406030204" pitchFamily="18" charset="0"/>
              </a:rPr>
              <a:t>dopisivanje</a:t>
            </a:r>
            <a:endParaRPr lang="hr-HR" dirty="0">
              <a:latin typeface="Cambria" panose="02040503050406030204" pitchFamily="18" charset="0"/>
            </a:endParaRPr>
          </a:p>
        </p:txBody>
      </p:sp>
      <p:pic>
        <p:nvPicPr>
          <p:cNvPr id="4" name="Picture 4" descr="D:\Mladen\DRUŠTVENO PODUZETNIŠTVO\Lenta_element2_A42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08536"/>
            <a:ext cx="8136904" cy="217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91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76200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Partneri na projektu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9040"/>
            <a:ext cx="7620000" cy="2611760"/>
          </a:xfrm>
        </p:spPr>
        <p:txBody>
          <a:bodyPr/>
          <a:lstStyle/>
          <a:p>
            <a:pPr marL="114300" indent="0">
              <a:buNone/>
            </a:pPr>
            <a:r>
              <a:rPr lang="hr-HR" b="1" dirty="0" smtClean="0">
                <a:latin typeface="+mj-lt"/>
              </a:rPr>
              <a:t>NOSITELJ PROJEKTA</a:t>
            </a:r>
          </a:p>
          <a:p>
            <a:r>
              <a:rPr lang="hr-HR" dirty="0" smtClean="0">
                <a:latin typeface="+mj-lt"/>
              </a:rPr>
              <a:t>Pčelarska braniteljska zadruga Tompojevci</a:t>
            </a:r>
          </a:p>
          <a:p>
            <a:pPr marL="114300" indent="0">
              <a:buNone/>
            </a:pPr>
            <a:r>
              <a:rPr lang="hr-HR" b="1" dirty="0" smtClean="0">
                <a:latin typeface="+mj-lt"/>
              </a:rPr>
              <a:t>PARTNERI</a:t>
            </a:r>
          </a:p>
          <a:p>
            <a:r>
              <a:rPr lang="hr-HR" dirty="0" smtClean="0">
                <a:latin typeface="+mj-lt"/>
              </a:rPr>
              <a:t>Ured za međunarodnu suradnju TINTL</a:t>
            </a:r>
          </a:p>
          <a:p>
            <a:r>
              <a:rPr lang="hr-HR" dirty="0" smtClean="0">
                <a:latin typeface="+mj-lt"/>
              </a:rPr>
              <a:t>Braniteljska socijalno- radna zadruga </a:t>
            </a:r>
            <a:r>
              <a:rPr lang="hr-HR" dirty="0" err="1" smtClean="0">
                <a:latin typeface="+mj-lt"/>
              </a:rPr>
              <a:t>Darđanka</a:t>
            </a:r>
            <a:endParaRPr lang="hr-HR" dirty="0">
              <a:latin typeface="+mj-lt"/>
            </a:endParaRPr>
          </a:p>
        </p:txBody>
      </p:sp>
      <p:pic>
        <p:nvPicPr>
          <p:cNvPr id="4" name="Picture 4" descr="D:\Mladen\DRUŠTVENO PODUZETNIŠTVO\Lenta_element2_A42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86"/>
            <a:ext cx="8316416" cy="222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67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15665" cy="22191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Partneri na projektu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7620000" cy="3259832"/>
          </a:xfrm>
        </p:spPr>
        <p:txBody>
          <a:bodyPr/>
          <a:lstStyle/>
          <a:p>
            <a:r>
              <a:rPr lang="hr-HR" dirty="0" smtClean="0">
                <a:latin typeface="Cambria" panose="02040503050406030204" pitchFamily="18" charset="0"/>
              </a:rPr>
              <a:t>Ured za međunarodnu suradnju TINTL</a:t>
            </a:r>
          </a:p>
          <a:p>
            <a:pPr marL="114300" indent="0">
              <a:buNone/>
            </a:pPr>
            <a:r>
              <a:rPr lang="hr-HR" dirty="0">
                <a:latin typeface="Cambria" panose="02040503050406030204" pitchFamily="18" charset="0"/>
              </a:rPr>
              <a:t> </a:t>
            </a:r>
            <a:r>
              <a:rPr lang="hr-HR" dirty="0" smtClean="0">
                <a:latin typeface="Cambria" panose="02040503050406030204" pitchFamily="18" charset="0"/>
              </a:rPr>
              <a:t>   - iskustvo </a:t>
            </a:r>
          </a:p>
          <a:p>
            <a:pPr marL="114300" indent="0">
              <a:buNone/>
            </a:pPr>
            <a:r>
              <a:rPr lang="hr-HR" dirty="0">
                <a:latin typeface="Cambria" panose="02040503050406030204" pitchFamily="18" charset="0"/>
              </a:rPr>
              <a:t> </a:t>
            </a:r>
            <a:r>
              <a:rPr lang="hr-HR" dirty="0" smtClean="0">
                <a:latin typeface="Cambria" panose="02040503050406030204" pitchFamily="18" charset="0"/>
              </a:rPr>
              <a:t>   - uspješna provedba projekata</a:t>
            </a:r>
          </a:p>
          <a:p>
            <a:pPr marL="114300" indent="0">
              <a:buNone/>
            </a:pPr>
            <a:endParaRPr lang="hr-HR" dirty="0" smtClean="0">
              <a:latin typeface="Cambria" panose="02040503050406030204" pitchFamily="18" charset="0"/>
            </a:endParaRPr>
          </a:p>
          <a:p>
            <a:pPr marL="114300" indent="0">
              <a:buNone/>
            </a:pPr>
            <a:r>
              <a:rPr lang="hr-HR" dirty="0">
                <a:latin typeface="Cambria" panose="02040503050406030204" pitchFamily="18" charset="0"/>
              </a:rPr>
              <a:t> </a:t>
            </a:r>
            <a:r>
              <a:rPr lang="hr-HR" dirty="0" smtClean="0">
                <a:latin typeface="Cambria" panose="02040503050406030204" pitchFamily="18" charset="0"/>
              </a:rPr>
              <a:t>• Braniteljska socijalno-radna zadruga Darđanka</a:t>
            </a:r>
          </a:p>
          <a:p>
            <a:pPr marL="114300" indent="0">
              <a:buNone/>
            </a:pPr>
            <a:r>
              <a:rPr lang="hr-HR" dirty="0">
                <a:latin typeface="Cambria" panose="02040503050406030204" pitchFamily="18" charset="0"/>
              </a:rPr>
              <a:t> </a:t>
            </a:r>
            <a:r>
              <a:rPr lang="hr-HR" dirty="0" smtClean="0">
                <a:latin typeface="Cambria" panose="02040503050406030204" pitchFamily="18" charset="0"/>
              </a:rPr>
              <a:t>   - jačanje kapaciteta</a:t>
            </a:r>
          </a:p>
          <a:p>
            <a:pPr marL="114300" indent="0">
              <a:buNone/>
            </a:pPr>
            <a:r>
              <a:rPr lang="hr-HR" dirty="0">
                <a:latin typeface="Cambria" panose="02040503050406030204" pitchFamily="18" charset="0"/>
              </a:rPr>
              <a:t> </a:t>
            </a:r>
            <a:r>
              <a:rPr lang="hr-HR" dirty="0" smtClean="0">
                <a:latin typeface="Cambria" panose="02040503050406030204" pitchFamily="18" charset="0"/>
              </a:rPr>
              <a:t>   - informiranje i promocija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693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76200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Podaci o lokaciji projekta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9040"/>
            <a:ext cx="7620000" cy="2611760"/>
          </a:xfrm>
        </p:spPr>
        <p:txBody>
          <a:bodyPr/>
          <a:lstStyle/>
          <a:p>
            <a:r>
              <a:rPr lang="hr-HR" dirty="0" smtClean="0">
                <a:latin typeface="Cambria" panose="02040503050406030204" pitchFamily="18" charset="0"/>
              </a:rPr>
              <a:t>Bjelovarsko- bilogorska županija</a:t>
            </a:r>
          </a:p>
          <a:p>
            <a:r>
              <a:rPr lang="hr-HR" dirty="0" smtClean="0">
                <a:latin typeface="Cambria" panose="02040503050406030204" pitchFamily="18" charset="0"/>
              </a:rPr>
              <a:t>Virovitičko- podravska županija</a:t>
            </a:r>
          </a:p>
          <a:p>
            <a:r>
              <a:rPr lang="hr-HR" dirty="0" smtClean="0">
                <a:latin typeface="Cambria" panose="02040503050406030204" pitchFamily="18" charset="0"/>
              </a:rPr>
              <a:t>Požeško- slavonska županija</a:t>
            </a:r>
          </a:p>
          <a:p>
            <a:r>
              <a:rPr lang="hr-HR" dirty="0" smtClean="0">
                <a:latin typeface="Cambria" panose="02040503050406030204" pitchFamily="18" charset="0"/>
              </a:rPr>
              <a:t>Brodsko- posavska županija</a:t>
            </a:r>
          </a:p>
          <a:p>
            <a:r>
              <a:rPr lang="hr-HR" dirty="0" smtClean="0">
                <a:latin typeface="Cambria" panose="02040503050406030204" pitchFamily="18" charset="0"/>
              </a:rPr>
              <a:t>Osječko- baranjska županija</a:t>
            </a:r>
          </a:p>
          <a:p>
            <a:r>
              <a:rPr lang="hr-HR" dirty="0" smtClean="0">
                <a:latin typeface="Cambria" panose="02040503050406030204" pitchFamily="18" charset="0"/>
              </a:rPr>
              <a:t>Vukovarsko- srijemska županija</a:t>
            </a:r>
            <a:endParaRPr lang="hr-HR" dirty="0">
              <a:latin typeface="Cambria" panose="02040503050406030204" pitchFamily="18" charset="0"/>
            </a:endParaRPr>
          </a:p>
        </p:txBody>
      </p:sp>
      <p:pic>
        <p:nvPicPr>
          <p:cNvPr id="4" name="Picture 4" descr="D:\Mladen\DRUŠTVENO PODUZETNIŠTVO\Lenta_element2_A42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6550"/>
            <a:ext cx="8316416" cy="222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15665" cy="22191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794322"/>
          </a:xfrm>
        </p:spPr>
        <p:txBody>
          <a:bodyPr/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                 </a:t>
            </a:r>
            <a:br>
              <a:rPr lang="hr-HR" dirty="0" smtClean="0"/>
            </a:br>
            <a:r>
              <a:rPr lang="hr-HR" dirty="0"/>
              <a:t> </a:t>
            </a:r>
            <a:r>
              <a:rPr lang="hr-HR" dirty="0" smtClean="0"/>
              <a:t>             Ciljna skupina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7620000" cy="3331840"/>
          </a:xfrm>
        </p:spPr>
        <p:txBody>
          <a:bodyPr/>
          <a:lstStyle/>
          <a:p>
            <a:pPr marL="11430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</a:t>
            </a:r>
            <a:endParaRPr lang="hr-HR" sz="44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hr-HR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zaposlenici u društvenim poduzećima</a:t>
            </a:r>
          </a:p>
          <a:p>
            <a:pPr marL="114300" indent="0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hr-HR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upravitelji zadruga hrvatskih branitelja</a:t>
            </a:r>
          </a:p>
          <a:p>
            <a:pPr marL="114300" indent="0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hr-HR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nezaposleni hrvatski branitelji</a:t>
            </a:r>
          </a:p>
          <a:p>
            <a:pPr marL="114300" indent="0">
              <a:buNone/>
            </a:pPr>
            <a:r>
              <a:rPr lang="hr-HR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• osobe sa invaliditetom</a:t>
            </a:r>
            <a:endParaRPr lang="hr-HR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6685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285</TotalTime>
  <Words>630</Words>
  <Application>Microsoft Office PowerPoint</Application>
  <PresentationFormat>Prikaz na zaslonu (4:3)</PresentationFormat>
  <Paragraphs>102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23" baseType="lpstr">
      <vt:lpstr>Adjacency</vt:lpstr>
      <vt:lpstr>Jačanje kapaciteta za doprinos razvoju društvenog poduzetništva</vt:lpstr>
      <vt:lpstr>PowerPointova prezentacija</vt:lpstr>
      <vt:lpstr>PowerPointova prezentacija</vt:lpstr>
      <vt:lpstr>PowerPointova prezentacija</vt:lpstr>
      <vt:lpstr>PowerPointova prezentacija</vt:lpstr>
      <vt:lpstr>Partneri na projektu</vt:lpstr>
      <vt:lpstr>     Partneri na projektu</vt:lpstr>
      <vt:lpstr>Podaci o lokaciji projekta</vt:lpstr>
      <vt:lpstr>                                  Ciljna skupina</vt:lpstr>
      <vt:lpstr>                           Sažetak</vt:lpstr>
      <vt:lpstr>                           Sažetak</vt:lpstr>
      <vt:lpstr>                  Cilj projekta</vt:lpstr>
      <vt:lpstr>  Vrijednost i trajanje projekta</vt:lpstr>
      <vt:lpstr>              Elementi projekta</vt:lpstr>
      <vt:lpstr>RADIONICE</vt:lpstr>
      <vt:lpstr>             RAČUNOVODSTVO</vt:lpstr>
      <vt:lpstr>               POSLOVNI PLAN</vt:lpstr>
      <vt:lpstr>          PRIPREMA PROJEKTA</vt:lpstr>
      <vt:lpstr>              PODUZETNIŠTVO</vt:lpstr>
      <vt:lpstr>               ZADRUGARSTVO</vt:lpstr>
      <vt:lpstr>                   HVALA NA PAŽNJI!</vt:lpstr>
      <vt:lpstr>               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CBC IP</dc:creator>
  <cp:lastModifiedBy>Ministarstvo</cp:lastModifiedBy>
  <cp:revision>45</cp:revision>
  <dcterms:created xsi:type="dcterms:W3CDTF">2017-08-29T11:12:43Z</dcterms:created>
  <dcterms:modified xsi:type="dcterms:W3CDTF">2018-01-09T13:08:41Z</dcterms:modified>
</cp:coreProperties>
</file>